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9" r:id="rId2"/>
    <p:sldId id="276" r:id="rId3"/>
    <p:sldId id="283" r:id="rId4"/>
    <p:sldId id="285" r:id="rId5"/>
    <p:sldId id="286" r:id="rId6"/>
    <p:sldId id="275" r:id="rId7"/>
    <p:sldId id="278" r:id="rId8"/>
    <p:sldId id="279" r:id="rId9"/>
    <p:sldId id="280" r:id="rId10"/>
    <p:sldId id="287" r:id="rId11"/>
    <p:sldId id="281" r:id="rId12"/>
    <p:sldId id="290" r:id="rId1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E27"/>
    <a:srgbClr val="D41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20219A-8537-497B-8B0D-F3A18005DE3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0633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881FA5-E329-421F-B8CE-CF8FBA0D703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29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30502-A7D8-4288-A78F-F7FE9B7FE174}" type="slidenum">
              <a:rPr lang="nl-NL"/>
              <a:pPr/>
              <a:t>6</a:t>
            </a:fld>
            <a:endParaRPr 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B4BED-623D-4FCF-A117-531508F490B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83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07F9D-7AAC-4629-AD2C-76FE14A042B6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692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2B201-8272-42F9-A622-A8DE9EE9484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32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C362D1-2FCA-41BF-8DBD-757A6ACF365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26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F4BF3-65B2-436E-B8F3-4EFCBCE2C1D6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7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78A46-15C3-48C0-BFA5-F189BAE1DBD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12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73E26-6A42-4D69-95C8-072E893C4BB3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10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406F9-E4C7-4DD9-BF08-1F346C038F07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609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4BA47-4392-48AF-B896-A7E7D1AA7FF0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6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DC9E-077D-47D3-A235-98C53C5D3E1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55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44081-9FEB-47D7-A4B0-25601446B38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57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60774-D3E2-400B-8748-443971ACB62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71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09079D-7A10-46A6-8242-1AE4A15F85EC}" type="slidenum">
              <a:rPr lang="nl-NL"/>
              <a:pPr/>
              <a:t>‹#›</a:t>
            </a:fld>
            <a:endParaRPr lang="nl-NL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094413"/>
            <a:ext cx="10668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700808"/>
            <a:ext cx="7772400" cy="1470025"/>
          </a:xfrm>
        </p:spPr>
        <p:txBody>
          <a:bodyPr/>
          <a:lstStyle/>
          <a:p>
            <a:r>
              <a:rPr lang="nl-NL" b="1" dirty="0">
                <a:solidFill>
                  <a:srgbClr val="E46E27"/>
                </a:solidFill>
                <a:latin typeface="Lucida Sans Unicode" pitchFamily="34" charset="0"/>
              </a:rPr>
              <a:t>Steunpunt Natuurkunde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5676" y="2924944"/>
            <a:ext cx="6400800" cy="1752600"/>
          </a:xfrm>
        </p:spPr>
        <p:txBody>
          <a:bodyPr/>
          <a:lstStyle/>
          <a:p>
            <a:r>
              <a:rPr lang="nl-NL" dirty="0" smtClean="0">
                <a:solidFill>
                  <a:srgbClr val="D41169"/>
                </a:solidFill>
              </a:rPr>
              <a:t>www.itsacademy.nl/vakgebieden/natuurkunde</a:t>
            </a:r>
            <a:endParaRPr lang="en-US" dirty="0">
              <a:solidFill>
                <a:srgbClr val="D4116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407707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E46E27"/>
                </a:solidFill>
              </a:rPr>
              <a:t>Coördinator: </a:t>
            </a:r>
            <a:r>
              <a:rPr lang="nl-NL" dirty="0" err="1" smtClean="0">
                <a:solidFill>
                  <a:srgbClr val="E46E27"/>
                </a:solidFill>
              </a:rPr>
              <a:t>Onne</a:t>
            </a:r>
            <a:r>
              <a:rPr lang="nl-NL" dirty="0" smtClean="0">
                <a:solidFill>
                  <a:srgbClr val="E46E27"/>
                </a:solidFill>
              </a:rPr>
              <a:t> </a:t>
            </a:r>
            <a:r>
              <a:rPr lang="nl-NL" dirty="0" err="1" smtClean="0">
                <a:solidFill>
                  <a:srgbClr val="E46E27"/>
                </a:solidFill>
              </a:rPr>
              <a:t>Slooten</a:t>
            </a:r>
            <a:endParaRPr lang="en-US" dirty="0">
              <a:solidFill>
                <a:srgbClr val="E46E27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627261"/>
            <a:ext cx="920502" cy="9140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5798331"/>
            <a:ext cx="24193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3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139136" cy="1143000"/>
          </a:xfrm>
        </p:spPr>
        <p:txBody>
          <a:bodyPr/>
          <a:lstStyle/>
          <a:p>
            <a:r>
              <a:rPr lang="nl-NL" sz="4000" b="1" dirty="0" smtClean="0">
                <a:solidFill>
                  <a:srgbClr val="D41169"/>
                </a:solidFill>
              </a:rPr>
              <a:t>Wie doen er mee?</a:t>
            </a:r>
            <a:endParaRPr lang="en-US" sz="4000" b="1" dirty="0">
              <a:solidFill>
                <a:srgbClr val="D411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/>
          <a:lstStyle/>
          <a:p>
            <a:r>
              <a:rPr lang="nl-NL" dirty="0" err="1" smtClean="0">
                <a:solidFill>
                  <a:srgbClr val="E46E27"/>
                </a:solidFill>
              </a:rPr>
              <a:t>Maillinglijst</a:t>
            </a:r>
            <a:r>
              <a:rPr lang="nl-NL" dirty="0" smtClean="0">
                <a:solidFill>
                  <a:srgbClr val="E46E27"/>
                </a:solidFill>
              </a:rPr>
              <a:t> van 100 docenten</a:t>
            </a:r>
            <a:endParaRPr lang="nl-NL" dirty="0" smtClean="0">
              <a:solidFill>
                <a:srgbClr val="E46E27"/>
              </a:solidFill>
            </a:endParaRPr>
          </a:p>
          <a:p>
            <a:r>
              <a:rPr lang="nl-NL" dirty="0" smtClean="0">
                <a:solidFill>
                  <a:srgbClr val="E46E27"/>
                </a:solidFill>
              </a:rPr>
              <a:t>Ontvangen uitnodigingen voor alle activiteiten</a:t>
            </a:r>
          </a:p>
          <a:p>
            <a:r>
              <a:rPr lang="nl-NL" dirty="0" smtClean="0">
                <a:solidFill>
                  <a:srgbClr val="E46E27"/>
                </a:solidFill>
              </a:rPr>
              <a:t>Aanmelden kan per mail of via lijst</a:t>
            </a:r>
            <a:endParaRPr lang="nl-NL" dirty="0" smtClean="0">
              <a:solidFill>
                <a:srgbClr val="E46E27"/>
              </a:solidFill>
            </a:endParaRPr>
          </a:p>
          <a:p>
            <a:endParaRPr lang="en-US" dirty="0">
              <a:solidFill>
                <a:srgbClr val="E4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6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1" dirty="0" smtClean="0">
                <a:solidFill>
                  <a:srgbClr val="D41169"/>
                </a:solidFill>
              </a:rPr>
              <a:t>Toekomstplannen</a:t>
            </a:r>
            <a:endParaRPr lang="en-US" sz="3600" b="1" dirty="0">
              <a:solidFill>
                <a:srgbClr val="D411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/>
          <a:lstStyle/>
          <a:p>
            <a:r>
              <a:rPr lang="nl-NL" sz="3000" dirty="0" smtClean="0">
                <a:solidFill>
                  <a:srgbClr val="E46E27"/>
                </a:solidFill>
              </a:rPr>
              <a:t>28 februari: lesmethoden vergelijken</a:t>
            </a:r>
          </a:p>
          <a:p>
            <a:r>
              <a:rPr lang="nl-NL" sz="3000" dirty="0" smtClean="0">
                <a:solidFill>
                  <a:srgbClr val="E46E27"/>
                </a:solidFill>
              </a:rPr>
              <a:t>4 april: </a:t>
            </a:r>
            <a:r>
              <a:rPr lang="nl-NL" sz="3000" dirty="0" err="1" smtClean="0">
                <a:solidFill>
                  <a:srgbClr val="E46E27"/>
                </a:solidFill>
              </a:rPr>
              <a:t>nanoscience</a:t>
            </a:r>
            <a:endParaRPr lang="nl-NL" sz="3000" dirty="0" smtClean="0">
              <a:solidFill>
                <a:srgbClr val="E46E27"/>
              </a:solidFill>
            </a:endParaRPr>
          </a:p>
          <a:p>
            <a:endParaRPr lang="nl-NL" sz="3000" dirty="0">
              <a:solidFill>
                <a:srgbClr val="E46E27"/>
              </a:solidFill>
            </a:endParaRPr>
          </a:p>
          <a:p>
            <a:r>
              <a:rPr lang="nl-NL" sz="3000" dirty="0" smtClean="0">
                <a:solidFill>
                  <a:srgbClr val="E46E27"/>
                </a:solidFill>
              </a:rPr>
              <a:t>Vanaf september: nascholing over speciale relativiteit, bio- en geofysica.</a:t>
            </a:r>
          </a:p>
          <a:p>
            <a:pPr marL="0" indent="0">
              <a:buNone/>
            </a:pPr>
            <a:endParaRPr lang="en-US" sz="3000" dirty="0">
              <a:solidFill>
                <a:srgbClr val="E4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2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 smtClean="0">
                <a:solidFill>
                  <a:srgbClr val="D41169"/>
                </a:solidFill>
              </a:rPr>
              <a:t>DOT’s</a:t>
            </a:r>
            <a:endParaRPr lang="en-US" b="1" dirty="0">
              <a:solidFill>
                <a:srgbClr val="D411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/>
          <a:lstStyle/>
          <a:p>
            <a:r>
              <a:rPr lang="nl-NL" dirty="0" smtClean="0">
                <a:solidFill>
                  <a:srgbClr val="E46E27"/>
                </a:solidFill>
              </a:rPr>
              <a:t>Docent ontwikkelteam</a:t>
            </a:r>
          </a:p>
          <a:p>
            <a:r>
              <a:rPr lang="nl-NL" dirty="0" smtClean="0">
                <a:solidFill>
                  <a:srgbClr val="E46E27"/>
                </a:solidFill>
              </a:rPr>
              <a:t>Docenten gaan aan de slag met zelf bepaalde leer- en ontwikkeldoelen</a:t>
            </a:r>
            <a:endParaRPr lang="en-US" dirty="0">
              <a:solidFill>
                <a:srgbClr val="E4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6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idx="1"/>
          </p:nvPr>
        </p:nvSpPr>
        <p:spPr>
          <a:xfrm>
            <a:off x="2124075" y="2060575"/>
            <a:ext cx="6119813" cy="4392613"/>
          </a:xfrm>
          <a:noFill/>
          <a:ln/>
        </p:spPr>
        <p:txBody>
          <a:bodyPr/>
          <a:lstStyle/>
          <a:p>
            <a:r>
              <a:rPr lang="en-US" sz="2800" dirty="0" err="1" smtClean="0">
                <a:solidFill>
                  <a:srgbClr val="E46E27"/>
                </a:solidFill>
              </a:rPr>
              <a:t>Bètapartners</a:t>
            </a:r>
            <a:r>
              <a:rPr lang="en-US" sz="2800" dirty="0" smtClean="0">
                <a:solidFill>
                  <a:srgbClr val="E46E27"/>
                </a:solidFill>
              </a:rPr>
              <a:t> / Its Academy</a:t>
            </a:r>
            <a:endParaRPr lang="en-US" sz="2800" dirty="0">
              <a:solidFill>
                <a:srgbClr val="E46E27"/>
              </a:solidFill>
            </a:endParaRPr>
          </a:p>
          <a:p>
            <a:r>
              <a:rPr lang="nl-NL" sz="2800" dirty="0" smtClean="0">
                <a:solidFill>
                  <a:srgbClr val="E46E27"/>
                </a:solidFill>
              </a:rPr>
              <a:t>Doelen steunpunt</a:t>
            </a:r>
            <a:endParaRPr lang="en-US" sz="2800" dirty="0">
              <a:solidFill>
                <a:srgbClr val="E46E27"/>
              </a:solidFill>
            </a:endParaRPr>
          </a:p>
          <a:p>
            <a:r>
              <a:rPr lang="en-US" sz="2800" dirty="0" err="1" smtClean="0">
                <a:solidFill>
                  <a:srgbClr val="E46E27"/>
                </a:solidFill>
              </a:rPr>
              <a:t>Activiteiten</a:t>
            </a:r>
            <a:r>
              <a:rPr lang="en-US" sz="2800" dirty="0" smtClean="0">
                <a:solidFill>
                  <a:srgbClr val="E46E27"/>
                </a:solidFill>
              </a:rPr>
              <a:t> </a:t>
            </a:r>
            <a:r>
              <a:rPr lang="en-US" sz="2800" dirty="0" err="1" smtClean="0">
                <a:solidFill>
                  <a:srgbClr val="E46E27"/>
                </a:solidFill>
              </a:rPr>
              <a:t>steunpunt</a:t>
            </a:r>
            <a:endParaRPr lang="en-US" sz="2800" dirty="0">
              <a:solidFill>
                <a:srgbClr val="D41169"/>
              </a:solidFill>
            </a:endParaRPr>
          </a:p>
          <a:p>
            <a:r>
              <a:rPr lang="nl-NL" sz="2800" dirty="0" smtClean="0">
                <a:solidFill>
                  <a:srgbClr val="E46E27"/>
                </a:solidFill>
              </a:rPr>
              <a:t>Wie doen er mee?</a:t>
            </a:r>
          </a:p>
          <a:p>
            <a:r>
              <a:rPr lang="nl-NL" sz="2800" dirty="0" smtClean="0">
                <a:solidFill>
                  <a:srgbClr val="E46E27"/>
                </a:solidFill>
              </a:rPr>
              <a:t>Toekomstplannen</a:t>
            </a:r>
            <a:endParaRPr lang="en-US" sz="2800" dirty="0">
              <a:solidFill>
                <a:srgbClr val="E46E27"/>
              </a:solidFill>
            </a:endParaRPr>
          </a:p>
          <a:p>
            <a:pPr>
              <a:buFontTx/>
              <a:buNone/>
            </a:pPr>
            <a:endParaRPr lang="en-US" sz="2800" b="1" dirty="0">
              <a:solidFill>
                <a:srgbClr val="E46E27"/>
              </a:solidFill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2555875" y="981075"/>
            <a:ext cx="6103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Inhoud</a:t>
            </a:r>
            <a:endParaRPr lang="en-US" sz="3200" b="1" dirty="0">
              <a:solidFill>
                <a:srgbClr val="D41169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84" name="Picture 16" descr="strandplu kle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99126">
            <a:off x="3132138" y="1125538"/>
            <a:ext cx="4087812" cy="4679950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  <a:miter lim="800000"/>
            <a:headEnd/>
            <a:tailEnd/>
          </a:ln>
        </p:spPr>
      </p:pic>
      <p:grpSp>
        <p:nvGrpSpPr>
          <p:cNvPr id="58383" name="Group 15"/>
          <p:cNvGrpSpPr>
            <a:grpSpLocks/>
          </p:cNvGrpSpPr>
          <p:nvPr/>
        </p:nvGrpSpPr>
        <p:grpSpPr bwMode="auto">
          <a:xfrm rot="285233">
            <a:off x="3779838" y="2636838"/>
            <a:ext cx="2230437" cy="3024187"/>
            <a:chOff x="2245" y="1570"/>
            <a:chExt cx="1405" cy="1905"/>
          </a:xfrm>
        </p:grpSpPr>
        <p:pic>
          <p:nvPicPr>
            <p:cNvPr id="58378" name="Picture 10" descr="logoVU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5" y="1570"/>
              <a:ext cx="324" cy="1089"/>
            </a:xfrm>
            <a:prstGeom prst="rect">
              <a:avLst/>
            </a:prstGeom>
            <a:noFill/>
            <a:ln w="28575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79" name="Picture 11" descr="onder boven Hog Inh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1570"/>
              <a:ext cx="312" cy="1033"/>
            </a:xfrm>
            <a:prstGeom prst="rect">
              <a:avLst/>
            </a:prstGeom>
            <a:noFill/>
            <a:ln w="28575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0" name="Picture 12" descr="hvalogo_dt_paar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3" y="1570"/>
              <a:ext cx="283" cy="1860"/>
            </a:xfrm>
            <a:prstGeom prst="rect">
              <a:avLst/>
            </a:prstGeom>
            <a:noFill/>
            <a:ln w="28575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1" name="Picture 13" descr="Natuurwetenschappen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1570"/>
              <a:ext cx="271" cy="1905"/>
            </a:xfrm>
            <a:prstGeom prst="rect">
              <a:avLst/>
            </a:prstGeom>
            <a:noFill/>
            <a:ln w="28575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8382" name="Text Box 14"/>
          <p:cNvSpPr txBox="1">
            <a:spLocks noChangeArrowheads="1"/>
          </p:cNvSpPr>
          <p:nvPr/>
        </p:nvSpPr>
        <p:spPr bwMode="auto">
          <a:xfrm rot="16062565">
            <a:off x="5715000" y="3725863"/>
            <a:ext cx="2232025" cy="485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D41169"/>
                </a:solidFill>
              </a:rPr>
              <a:t>32 scholen</a:t>
            </a:r>
          </a:p>
        </p:txBody>
      </p:sp>
      <p:pic>
        <p:nvPicPr>
          <p:cNvPr id="58385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49275"/>
            <a:ext cx="5040312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86" name="Text Box 18"/>
          <p:cNvSpPr txBox="1">
            <a:spLocks noChangeArrowheads="1"/>
          </p:cNvSpPr>
          <p:nvPr/>
        </p:nvSpPr>
        <p:spPr bwMode="auto">
          <a:xfrm rot="16062565">
            <a:off x="6150770" y="4088606"/>
            <a:ext cx="2671762" cy="485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D41169"/>
                </a:solidFill>
              </a:rPr>
              <a:t>Bedrijven - VHTO</a:t>
            </a:r>
          </a:p>
        </p:txBody>
      </p:sp>
    </p:spTree>
    <p:extLst>
      <p:ext uri="{BB962C8B-B14F-4D97-AF65-F5344CB8AC3E}">
        <p14:creationId xmlns:p14="http://schemas.microsoft.com/office/powerpoint/2010/main" val="240304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2" grpId="0" animBg="1"/>
      <p:bldP spid="583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1196752"/>
            <a:ext cx="5040312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245" y="5589240"/>
            <a:ext cx="2981325" cy="59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27659" y="1916832"/>
            <a:ext cx="4464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dirty="0" smtClean="0">
                <a:solidFill>
                  <a:srgbClr val="E46E27"/>
                </a:solidFill>
              </a:rPr>
              <a:t>Denktank: zet projecten op voor eigen gebruik</a:t>
            </a:r>
            <a:endParaRPr lang="en-US" b="1" dirty="0">
              <a:solidFill>
                <a:srgbClr val="E46E2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660" y="4797152"/>
            <a:ext cx="4464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dirty="0" smtClean="0">
                <a:solidFill>
                  <a:srgbClr val="E46E27"/>
                </a:solidFill>
              </a:rPr>
              <a:t>Een deel van deze projecten wordt landelijk aangeboden</a:t>
            </a:r>
            <a:endParaRPr lang="en-US" b="1" dirty="0">
              <a:solidFill>
                <a:srgbClr val="E46E27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175832" y="2852936"/>
            <a:ext cx="1368152" cy="1657925"/>
          </a:xfrm>
          <a:prstGeom prst="downArrow">
            <a:avLst/>
          </a:prstGeom>
          <a:solidFill>
            <a:srgbClr val="D4116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4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25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 descr="staplu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8388" y="404813"/>
            <a:ext cx="5646737" cy="5721350"/>
          </a:xfrm>
          <a:solidFill>
            <a:srgbClr val="E46E27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1692275" y="3068638"/>
            <a:ext cx="2016125" cy="649287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835150" y="3141663"/>
            <a:ext cx="1779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sciencelabs</a:t>
            </a:r>
          </a:p>
        </p:txBody>
      </p:sp>
      <p:sp>
        <p:nvSpPr>
          <p:cNvPr id="70665" name="AutoShape 9"/>
          <p:cNvSpPr>
            <a:spLocks noChangeArrowheads="1"/>
          </p:cNvSpPr>
          <p:nvPr/>
        </p:nvSpPr>
        <p:spPr bwMode="auto">
          <a:xfrm>
            <a:off x="2054225" y="4127500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ontwerplabs</a:t>
            </a:r>
          </a:p>
        </p:txBody>
      </p:sp>
      <p:sp>
        <p:nvSpPr>
          <p:cNvPr id="70666" name="AutoShape 10"/>
          <p:cNvSpPr>
            <a:spLocks noChangeArrowheads="1"/>
          </p:cNvSpPr>
          <p:nvPr/>
        </p:nvSpPr>
        <p:spPr bwMode="auto">
          <a:xfrm>
            <a:off x="1476375" y="5300663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excursies</a:t>
            </a:r>
          </a:p>
        </p:txBody>
      </p:sp>
      <p:sp>
        <p:nvSpPr>
          <p:cNvPr id="70667" name="AutoShape 11"/>
          <p:cNvSpPr>
            <a:spLocks noChangeArrowheads="1"/>
          </p:cNvSpPr>
          <p:nvPr/>
        </p:nvSpPr>
        <p:spPr bwMode="auto">
          <a:xfrm>
            <a:off x="3924300" y="5229225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labs online</a:t>
            </a:r>
          </a:p>
        </p:txBody>
      </p:sp>
      <p:sp>
        <p:nvSpPr>
          <p:cNvPr id="70668" name="AutoShape 12"/>
          <p:cNvSpPr>
            <a:spLocks noChangeArrowheads="1"/>
          </p:cNvSpPr>
          <p:nvPr/>
        </p:nvSpPr>
        <p:spPr bwMode="auto">
          <a:xfrm>
            <a:off x="5003800" y="4437063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E-klassen</a:t>
            </a:r>
          </a:p>
        </p:txBody>
      </p:sp>
      <p:sp>
        <p:nvSpPr>
          <p:cNvPr id="70669" name="AutoShape 13"/>
          <p:cNvSpPr>
            <a:spLocks noChangeArrowheads="1"/>
          </p:cNvSpPr>
          <p:nvPr/>
        </p:nvSpPr>
        <p:spPr bwMode="auto">
          <a:xfrm>
            <a:off x="4359275" y="3624263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E-PALs</a:t>
            </a:r>
          </a:p>
        </p:txBody>
      </p:sp>
      <p:sp>
        <p:nvSpPr>
          <p:cNvPr id="70670" name="AutoShape 14"/>
          <p:cNvSpPr>
            <a:spLocks noChangeArrowheads="1"/>
          </p:cNvSpPr>
          <p:nvPr/>
        </p:nvSpPr>
        <p:spPr bwMode="auto">
          <a:xfrm>
            <a:off x="4067175" y="2565400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steunpunten</a:t>
            </a:r>
          </a:p>
        </p:txBody>
      </p:sp>
      <p:sp>
        <p:nvSpPr>
          <p:cNvPr id="70671" name="AutoShape 15"/>
          <p:cNvSpPr>
            <a:spLocks noChangeArrowheads="1"/>
          </p:cNvSpPr>
          <p:nvPr/>
        </p:nvSpPr>
        <p:spPr bwMode="auto">
          <a:xfrm>
            <a:off x="6300788" y="2997200"/>
            <a:ext cx="2006600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nascholing</a:t>
            </a:r>
          </a:p>
        </p:txBody>
      </p:sp>
      <p:sp>
        <p:nvSpPr>
          <p:cNvPr id="70672" name="AutoShape 16"/>
          <p:cNvSpPr>
            <a:spLocks noChangeArrowheads="1"/>
          </p:cNvSpPr>
          <p:nvPr/>
        </p:nvSpPr>
        <p:spPr bwMode="auto">
          <a:xfrm>
            <a:off x="6156325" y="3933825"/>
            <a:ext cx="2312988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masterclasses</a:t>
            </a:r>
          </a:p>
        </p:txBody>
      </p:sp>
      <p:sp>
        <p:nvSpPr>
          <p:cNvPr id="70673" name="AutoShape 17"/>
          <p:cNvSpPr>
            <a:spLocks noChangeArrowheads="1"/>
          </p:cNvSpPr>
          <p:nvPr/>
        </p:nvSpPr>
        <p:spPr bwMode="auto">
          <a:xfrm>
            <a:off x="1331913" y="2349500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pws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0674" name="AutoShape 18"/>
          <p:cNvSpPr>
            <a:spLocks noChangeArrowheads="1"/>
          </p:cNvSpPr>
          <p:nvPr/>
        </p:nvSpPr>
        <p:spPr bwMode="auto">
          <a:xfrm>
            <a:off x="5580063" y="692150"/>
            <a:ext cx="2009775" cy="546100"/>
          </a:xfrm>
          <a:prstGeom prst="flowChartAlternateProcess">
            <a:avLst/>
          </a:prstGeom>
          <a:solidFill>
            <a:srgbClr val="E46E27"/>
          </a:solidFill>
          <a:ln w="5715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leskisten</a:t>
            </a:r>
          </a:p>
        </p:txBody>
      </p:sp>
    </p:spTree>
    <p:extLst>
      <p:ext uri="{BB962C8B-B14F-4D97-AF65-F5344CB8AC3E}">
        <p14:creationId xmlns:p14="http://schemas.microsoft.com/office/powerpoint/2010/main" val="47467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6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accel="50000" decel="50000" fill="hold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69 0.0  0.125 0.07461  0.125 0.16655  C 0.125 0.25849  0.069 0.3331  0.0 0.3331  C -0.069 0.3331  -0.125 0.25849  -0.125 0.16655  C -0.125 0.07461  -0.069 0.0  0.0 0.0  Z" pathEditMode="relative" ptsTypes="">
                                      <p:cBhvr>
                                        <p:cTn id="8" dur="20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ccel="50000" decel="50000" fill="hold" grpId="0" nodeType="withEffect">
                                  <p:stCondLst>
                                    <p:cond delay="7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0" dur="20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3 -0.05063  0.075 -0.08261  0.125 -0.08261  C 0.175 -0.08261  0.22 -0.05063  0.25 0.0  C 0.22 0.05063  0.175 0.08261  0.125 0.08261  C 0.075 0.08261  0.03 0.05063  0.0 0.0  Z" pathEditMode="relative" ptsTypes="">
                                      <p:cBhvr>
                                        <p:cTn id="12" dur="20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L 0.25 0.3331  E" pathEditMode="relative" ptsTypes="">
                                      <p:cBhvr>
                                        <p:cTn id="14" dur="3000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69 0.0  0.125 0.07461  0.125 0.16655  C 0.125 0.25849  0.069 0.3331  0.0 0.3331  C -0.069 0.3331  -0.125 0.25849  -0.125 0.16655  C -0.125 0.07461  -0.069 0.0  0.0 0.0  Z" pathEditMode="relative" ptsTypes="">
                                      <p:cBhvr>
                                        <p:cTn id="16" dur="20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69 0.0  0.125 0.07461  0.125 0.16655  C 0.125 0.25849  0.069 0.3331  0.0 0.3331  C -0.069 0.3331  -0.125 0.25849  -0.125 0.16655  C -0.125 0.07461  -0.069 0.0  0.0 0.0  Z" pathEditMode="relative" ptsTypes="">
                                      <p:cBhvr>
                                        <p:cTn id="18" dur="30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69 0.0  0.125 0.07461  0.125 0.16655  C 0.125 0.25849  0.069 0.3331  0.0 0.3331  C -0.069 0.3331  -0.125 0.25849  -0.125 0.16655  C -0.125 0.07461  -0.069 0.0  0.0 0.0  Z" pathEditMode="relative" ptsTypes="">
                                      <p:cBhvr>
                                        <p:cTn id="20" dur="5000" fill="hold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C 0.03 -0.05063  0.075 -0.08261  0.125 -0.08261  C 0.175 -0.08261  0.22 -0.05063  0.25 0.0  C 0.22 0.05063  0.175 0.08261  0.125 0.08261  C 0.075 0.08261  0.03 0.05063  0.0 0.0  Z" pathEditMode="relative" ptsTypes="">
                                      <p:cBhvr>
                                        <p:cTn id="22" dur="2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 0.0  L 0.25 0.3331  E" pathEditMode="relative" ptsTypes="">
                                      <p:cBhvr>
                                        <p:cTn id="24" dur="3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5" grpId="0" animBg="1"/>
      <p:bldP spid="70666" grpId="0" animBg="1"/>
      <p:bldP spid="70667" grpId="0" animBg="1"/>
      <p:bldP spid="70668" grpId="0" animBg="1"/>
      <p:bldP spid="70669" grpId="0" animBg="1"/>
      <p:bldP spid="70670" grpId="0" animBg="1"/>
      <p:bldP spid="70671" grpId="0" animBg="1"/>
      <p:bldP spid="70672" grpId="0" animBg="1"/>
      <p:bldP spid="70673" grpId="0" animBg="1"/>
      <p:bldP spid="706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2771775" y="765175"/>
            <a:ext cx="5338763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dirty="0" err="1" smtClean="0">
                <a:solidFill>
                  <a:srgbClr val="D41169"/>
                </a:solidFill>
              </a:rPr>
              <a:t>Steunpunt</a:t>
            </a:r>
            <a:r>
              <a:rPr lang="en-US" sz="3200" b="1" dirty="0" smtClean="0">
                <a:solidFill>
                  <a:srgbClr val="D41169"/>
                </a:solidFill>
              </a:rPr>
              <a:t> </a:t>
            </a:r>
            <a:r>
              <a:rPr lang="en-US" sz="3200" b="1" dirty="0" err="1" smtClean="0">
                <a:solidFill>
                  <a:srgbClr val="D41169"/>
                </a:solidFill>
              </a:rPr>
              <a:t>Natuurkunde</a:t>
            </a:r>
            <a:endParaRPr lang="en-US" sz="3200" b="1" dirty="0" smtClean="0">
              <a:solidFill>
                <a:srgbClr val="D41169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nl-NL" sz="3200" b="1" dirty="0" smtClean="0">
                <a:solidFill>
                  <a:srgbClr val="D41169"/>
                </a:solidFill>
              </a:rPr>
              <a:t>Amsterdam</a:t>
            </a:r>
            <a:endParaRPr lang="en-US" sz="3200" b="1" dirty="0">
              <a:solidFill>
                <a:srgbClr val="D41169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 err="1" smtClean="0">
                <a:solidFill>
                  <a:srgbClr val="E46E27"/>
                </a:solidFill>
              </a:rPr>
              <a:t>Uitwisseling</a:t>
            </a:r>
            <a:r>
              <a:rPr lang="en-US" sz="2800" dirty="0" smtClean="0">
                <a:solidFill>
                  <a:srgbClr val="E46E27"/>
                </a:solidFill>
              </a:rPr>
              <a:t> </a:t>
            </a:r>
            <a:r>
              <a:rPr lang="en-US" sz="2800" dirty="0">
                <a:solidFill>
                  <a:srgbClr val="E46E27"/>
                </a:solidFill>
              </a:rPr>
              <a:t>van </a:t>
            </a:r>
            <a:r>
              <a:rPr lang="en-US" sz="2800" dirty="0" err="1" smtClean="0">
                <a:solidFill>
                  <a:srgbClr val="E46E27"/>
                </a:solidFill>
              </a:rPr>
              <a:t>materiaal</a:t>
            </a:r>
            <a:r>
              <a:rPr lang="en-US" sz="2800" dirty="0" smtClean="0">
                <a:solidFill>
                  <a:srgbClr val="E46E27"/>
                </a:solidFill>
              </a:rPr>
              <a:t> en </a:t>
            </a:r>
            <a:r>
              <a:rPr lang="en-US" sz="2800" dirty="0" err="1" smtClean="0">
                <a:solidFill>
                  <a:srgbClr val="E46E27"/>
                </a:solidFill>
              </a:rPr>
              <a:t>ervaring</a:t>
            </a:r>
            <a:endParaRPr lang="en-US" sz="2800" dirty="0">
              <a:solidFill>
                <a:srgbClr val="E46E27"/>
              </a:solidFill>
            </a:endParaRPr>
          </a:p>
          <a:p>
            <a:pPr>
              <a:spcBef>
                <a:spcPct val="20000"/>
              </a:spcBef>
            </a:pPr>
            <a:endParaRPr lang="en-US" sz="2800" dirty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 err="1" smtClean="0">
                <a:solidFill>
                  <a:srgbClr val="E46E27"/>
                </a:solidFill>
              </a:rPr>
              <a:t>Vakinhoudelijke</a:t>
            </a:r>
            <a:r>
              <a:rPr lang="en-US" sz="2800" dirty="0" smtClean="0">
                <a:solidFill>
                  <a:srgbClr val="E46E27"/>
                </a:solidFill>
              </a:rPr>
              <a:t> </a:t>
            </a:r>
            <a:r>
              <a:rPr lang="en-US" sz="2800" dirty="0" err="1" smtClean="0">
                <a:solidFill>
                  <a:srgbClr val="E46E27"/>
                </a:solidFill>
              </a:rPr>
              <a:t>professionalisering</a:t>
            </a:r>
            <a:endParaRPr lang="en-US" sz="2800" dirty="0" smtClean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nl-NL" sz="2800" dirty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nl-NL" sz="2800" dirty="0" smtClean="0">
                <a:solidFill>
                  <a:srgbClr val="E46E27"/>
                </a:solidFill>
              </a:rPr>
              <a:t>Didactische professionalisering</a:t>
            </a:r>
            <a:endParaRPr lang="en-US" sz="2800" dirty="0">
              <a:solidFill>
                <a:srgbClr val="E46E2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7" name="Rectangle 21"/>
          <p:cNvSpPr>
            <a:spLocks noGrp="1" noChangeArrowheads="1"/>
          </p:cNvSpPr>
          <p:nvPr>
            <p:ph idx="1"/>
          </p:nvPr>
        </p:nvSpPr>
        <p:spPr>
          <a:xfrm>
            <a:off x="1692275" y="1701800"/>
            <a:ext cx="7380288" cy="5040313"/>
          </a:xfrm>
          <a:noFill/>
          <a:ln/>
        </p:spPr>
        <p:txBody>
          <a:bodyPr/>
          <a:lstStyle/>
          <a:p>
            <a:r>
              <a:rPr lang="en-US" sz="2400" dirty="0" err="1" smtClean="0">
                <a:solidFill>
                  <a:srgbClr val="E46E27"/>
                </a:solidFill>
              </a:rPr>
              <a:t>Inhoudelijke</a:t>
            </a:r>
            <a:r>
              <a:rPr lang="en-US" sz="2400" dirty="0" smtClean="0">
                <a:solidFill>
                  <a:srgbClr val="E46E27"/>
                </a:solidFill>
              </a:rPr>
              <a:t> </a:t>
            </a:r>
            <a:r>
              <a:rPr lang="en-US" sz="2400" dirty="0" err="1">
                <a:solidFill>
                  <a:srgbClr val="E46E27"/>
                </a:solidFill>
              </a:rPr>
              <a:t>nascholing</a:t>
            </a:r>
            <a:r>
              <a:rPr lang="en-US" sz="2400" dirty="0">
                <a:solidFill>
                  <a:srgbClr val="E46E27"/>
                </a:solidFill>
              </a:rPr>
              <a:t>: lessen/workshops door experts </a:t>
            </a:r>
            <a:r>
              <a:rPr lang="en-US" sz="2400" dirty="0" err="1">
                <a:solidFill>
                  <a:srgbClr val="E46E27"/>
                </a:solidFill>
              </a:rPr>
              <a:t>uit</a:t>
            </a:r>
            <a:r>
              <a:rPr lang="en-US" sz="2400" dirty="0">
                <a:solidFill>
                  <a:srgbClr val="E46E27"/>
                </a:solidFill>
              </a:rPr>
              <a:t> </a:t>
            </a:r>
            <a:r>
              <a:rPr lang="en-US" sz="2400" dirty="0" smtClean="0">
                <a:solidFill>
                  <a:srgbClr val="E46E27"/>
                </a:solidFill>
              </a:rPr>
              <a:t>HO/</a:t>
            </a:r>
            <a:r>
              <a:rPr lang="en-US" sz="2400" dirty="0" err="1" smtClean="0">
                <a:solidFill>
                  <a:srgbClr val="E46E27"/>
                </a:solidFill>
              </a:rPr>
              <a:t>Bedrijfsleven</a:t>
            </a:r>
            <a:endParaRPr lang="en-US" sz="2400" dirty="0" smtClean="0">
              <a:solidFill>
                <a:srgbClr val="E46E27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E46E27"/>
              </a:solidFill>
            </a:endParaRPr>
          </a:p>
          <a:p>
            <a:r>
              <a:rPr lang="en-US" sz="2400" dirty="0" err="1">
                <a:solidFill>
                  <a:srgbClr val="E46E27"/>
                </a:solidFill>
              </a:rPr>
              <a:t>Didactische</a:t>
            </a:r>
            <a:r>
              <a:rPr lang="en-US" sz="2400" dirty="0">
                <a:solidFill>
                  <a:srgbClr val="E46E27"/>
                </a:solidFill>
              </a:rPr>
              <a:t> </a:t>
            </a:r>
            <a:r>
              <a:rPr lang="en-US" sz="2400" dirty="0" err="1">
                <a:solidFill>
                  <a:srgbClr val="E46E27"/>
                </a:solidFill>
              </a:rPr>
              <a:t>nascholing</a:t>
            </a:r>
            <a:r>
              <a:rPr lang="en-US" sz="2400" dirty="0">
                <a:solidFill>
                  <a:srgbClr val="E46E27"/>
                </a:solidFill>
              </a:rPr>
              <a:t>: </a:t>
            </a:r>
            <a:r>
              <a:rPr lang="en-US" sz="2400" dirty="0" err="1" smtClean="0">
                <a:solidFill>
                  <a:srgbClr val="E46E27"/>
                </a:solidFill>
              </a:rPr>
              <a:t>UvA</a:t>
            </a:r>
            <a:r>
              <a:rPr lang="en-US" sz="2400" dirty="0" smtClean="0">
                <a:solidFill>
                  <a:srgbClr val="E46E27"/>
                </a:solidFill>
              </a:rPr>
              <a:t>, VU en experts </a:t>
            </a:r>
            <a:r>
              <a:rPr lang="en-US" sz="2400" dirty="0" err="1" smtClean="0">
                <a:solidFill>
                  <a:srgbClr val="E46E27"/>
                </a:solidFill>
              </a:rPr>
              <a:t>uit</a:t>
            </a:r>
            <a:r>
              <a:rPr lang="en-US" sz="2400" dirty="0" smtClean="0">
                <a:solidFill>
                  <a:srgbClr val="E46E27"/>
                </a:solidFill>
              </a:rPr>
              <a:t> het VO </a:t>
            </a:r>
            <a:r>
              <a:rPr lang="en-US" sz="2400" dirty="0" err="1" smtClean="0">
                <a:solidFill>
                  <a:srgbClr val="E46E27"/>
                </a:solidFill>
              </a:rPr>
              <a:t>bieden</a:t>
            </a:r>
            <a:r>
              <a:rPr lang="en-US" sz="2400" dirty="0" smtClean="0">
                <a:solidFill>
                  <a:srgbClr val="E46E27"/>
                </a:solidFill>
              </a:rPr>
              <a:t> </a:t>
            </a:r>
            <a:r>
              <a:rPr lang="en-US" sz="2400" dirty="0" err="1" smtClean="0">
                <a:solidFill>
                  <a:srgbClr val="E46E27"/>
                </a:solidFill>
              </a:rPr>
              <a:t>ondersteunende</a:t>
            </a:r>
            <a:r>
              <a:rPr lang="en-US" sz="2400" dirty="0" smtClean="0">
                <a:solidFill>
                  <a:srgbClr val="E46E27"/>
                </a:solidFill>
              </a:rPr>
              <a:t> workshops/</a:t>
            </a:r>
            <a:r>
              <a:rPr lang="en-US" sz="2400" dirty="0" err="1" smtClean="0">
                <a:solidFill>
                  <a:srgbClr val="E46E27"/>
                </a:solidFill>
              </a:rPr>
              <a:t>trainingen</a:t>
            </a:r>
            <a:endParaRPr lang="en-US" sz="2400" dirty="0" smtClean="0">
              <a:solidFill>
                <a:srgbClr val="E46E27"/>
              </a:solidFill>
            </a:endParaRPr>
          </a:p>
          <a:p>
            <a:endParaRPr lang="nl-NL" sz="2400" dirty="0">
              <a:solidFill>
                <a:srgbClr val="E46E27"/>
              </a:solidFill>
            </a:endParaRPr>
          </a:p>
          <a:p>
            <a:r>
              <a:rPr lang="en-US" sz="2400" dirty="0" err="1" smtClean="0">
                <a:solidFill>
                  <a:srgbClr val="E46E27"/>
                </a:solidFill>
              </a:rPr>
              <a:t>Lesmateriaal</a:t>
            </a:r>
            <a:r>
              <a:rPr lang="en-US" sz="2400" dirty="0" smtClean="0">
                <a:solidFill>
                  <a:srgbClr val="E46E27"/>
                </a:solidFill>
              </a:rPr>
              <a:t> </a:t>
            </a:r>
            <a:r>
              <a:rPr lang="en-US" sz="2400" dirty="0" err="1" smtClean="0">
                <a:solidFill>
                  <a:srgbClr val="E46E27"/>
                </a:solidFill>
              </a:rPr>
              <a:t>uitwisselen</a:t>
            </a:r>
            <a:r>
              <a:rPr lang="en-US" sz="2400" dirty="0" smtClean="0">
                <a:solidFill>
                  <a:srgbClr val="E46E27"/>
                </a:solidFill>
              </a:rPr>
              <a:t>: </a:t>
            </a:r>
            <a:r>
              <a:rPr lang="en-US" sz="2400" dirty="0" err="1" smtClean="0">
                <a:solidFill>
                  <a:srgbClr val="E46E27"/>
                </a:solidFill>
              </a:rPr>
              <a:t>terug</a:t>
            </a:r>
            <a:r>
              <a:rPr lang="en-US" sz="2400" dirty="0" smtClean="0">
                <a:solidFill>
                  <a:srgbClr val="E46E27"/>
                </a:solidFill>
              </a:rPr>
              <a:t> </a:t>
            </a:r>
            <a:r>
              <a:rPr lang="en-US" sz="2400" dirty="0" err="1" smtClean="0">
                <a:solidFill>
                  <a:srgbClr val="E46E27"/>
                </a:solidFill>
              </a:rPr>
              <a:t>te</a:t>
            </a:r>
            <a:r>
              <a:rPr lang="en-US" sz="2400" dirty="0" smtClean="0">
                <a:solidFill>
                  <a:srgbClr val="E46E27"/>
                </a:solidFill>
              </a:rPr>
              <a:t> </a:t>
            </a:r>
            <a:r>
              <a:rPr lang="en-US" sz="2400" dirty="0" err="1" smtClean="0">
                <a:solidFill>
                  <a:srgbClr val="E46E27"/>
                </a:solidFill>
              </a:rPr>
              <a:t>vinden</a:t>
            </a:r>
            <a:r>
              <a:rPr lang="en-US" sz="2400" dirty="0" smtClean="0">
                <a:solidFill>
                  <a:srgbClr val="E46E27"/>
                </a:solidFill>
              </a:rPr>
              <a:t> op de website </a:t>
            </a:r>
            <a:r>
              <a:rPr lang="en-US" sz="2400" dirty="0" smtClean="0">
                <a:solidFill>
                  <a:srgbClr val="D41169"/>
                </a:solidFill>
              </a:rPr>
              <a:t>natuurkunde.itsacademy.nl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E46E27"/>
              </a:solidFill>
            </a:endParaRPr>
          </a:p>
          <a:p>
            <a:endParaRPr lang="en-US" sz="2400" b="1" dirty="0">
              <a:solidFill>
                <a:srgbClr val="E46E27"/>
              </a:solidFill>
            </a:endParaRPr>
          </a:p>
        </p:txBody>
      </p: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2627784" y="751741"/>
            <a:ext cx="5039816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 err="1" smtClean="0">
                <a:solidFill>
                  <a:srgbClr val="D41169"/>
                </a:solidFill>
              </a:rPr>
              <a:t>Netwerkbijeenkomsten</a:t>
            </a:r>
            <a:endParaRPr lang="en-US" sz="3200" b="1" dirty="0">
              <a:solidFill>
                <a:srgbClr val="D4116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492896"/>
            <a:ext cx="3599384" cy="26995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996952"/>
            <a:ext cx="2377821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432048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Excursies</a:t>
            </a:r>
            <a: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  <a:t/>
            </a:r>
            <a:b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/>
          <a:lstStyle/>
          <a:p>
            <a:r>
              <a:rPr lang="en-US" sz="2400" b="1" dirty="0" err="1" smtClean="0">
                <a:solidFill>
                  <a:srgbClr val="E46E27"/>
                </a:solidFill>
              </a:rPr>
              <a:t>Bezoek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aan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onderzoeksinstellingen</a:t>
            </a:r>
            <a:endParaRPr lang="en-US" sz="2400" b="1" dirty="0" smtClean="0">
              <a:solidFill>
                <a:srgbClr val="E46E27"/>
              </a:solidFill>
            </a:endParaRPr>
          </a:p>
          <a:p>
            <a:endParaRPr lang="nl-NL" sz="2400" b="1" dirty="0">
              <a:solidFill>
                <a:srgbClr val="E46E27"/>
              </a:solidFill>
            </a:endParaRPr>
          </a:p>
          <a:p>
            <a:r>
              <a:rPr lang="nl-NL" sz="2400" b="1" dirty="0" smtClean="0">
                <a:solidFill>
                  <a:srgbClr val="E46E27"/>
                </a:solidFill>
              </a:rPr>
              <a:t>Doel:</a:t>
            </a:r>
          </a:p>
          <a:p>
            <a:pPr lvl="1"/>
            <a:r>
              <a:rPr lang="nl-NL" sz="2400" b="1" dirty="0" smtClean="0">
                <a:solidFill>
                  <a:srgbClr val="E46E27"/>
                </a:solidFill>
              </a:rPr>
              <a:t>Nieuwe ontwikkelingen van dichtbij zien.</a:t>
            </a:r>
          </a:p>
          <a:p>
            <a:pPr lvl="1"/>
            <a:r>
              <a:rPr lang="nl-NL" sz="2400" b="1" dirty="0" smtClean="0">
                <a:solidFill>
                  <a:srgbClr val="E46E27"/>
                </a:solidFill>
              </a:rPr>
              <a:t>Waar komen mijn leerlingen terecht?</a:t>
            </a:r>
            <a:endParaRPr lang="en-US" sz="2400" b="1" dirty="0">
              <a:solidFill>
                <a:srgbClr val="E46E27"/>
              </a:solidFill>
            </a:endParaRPr>
          </a:p>
          <a:p>
            <a:endParaRPr lang="nl-NL" b="1" dirty="0" smtClean="0">
              <a:solidFill>
                <a:srgbClr val="E46E27"/>
              </a:solidFill>
            </a:endParaRPr>
          </a:p>
          <a:p>
            <a:pPr marL="0" indent="0">
              <a:buNone/>
            </a:pPr>
            <a:r>
              <a:rPr lang="nl-NL" dirty="0" smtClean="0"/>
              <a:t>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894" y="2996952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Vaste</a:t>
            </a:r>
            <a: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nascholing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pPr marL="0" indent="0">
              <a:buNone/>
            </a:pPr>
            <a:r>
              <a:rPr lang="nl-NL" sz="1800" dirty="0" smtClean="0">
                <a:solidFill>
                  <a:srgbClr val="E46E27"/>
                </a:solidFill>
              </a:rPr>
              <a:t>Cursus </a:t>
            </a:r>
            <a:r>
              <a:rPr lang="nl-NL" sz="1800" dirty="0" err="1" smtClean="0">
                <a:solidFill>
                  <a:srgbClr val="E46E27"/>
                </a:solidFill>
              </a:rPr>
              <a:t>quantumwereld</a:t>
            </a:r>
            <a:endParaRPr lang="nl-NL" sz="1800" dirty="0" smtClean="0">
              <a:solidFill>
                <a:srgbClr val="E46E27"/>
              </a:solidFill>
            </a:endParaRPr>
          </a:p>
          <a:p>
            <a:pPr marL="0" indent="0">
              <a:buNone/>
            </a:pPr>
            <a:r>
              <a:rPr lang="nl-NL" sz="1800" dirty="0" smtClean="0">
                <a:solidFill>
                  <a:srgbClr val="E46E27"/>
                </a:solidFill>
              </a:rPr>
              <a:t>Cursus deeltjesfysica</a:t>
            </a:r>
            <a:endParaRPr lang="nl-NL" sz="1800" dirty="0" smtClean="0">
              <a:solidFill>
                <a:srgbClr val="E46E27"/>
              </a:solidFill>
            </a:endParaRPr>
          </a:p>
          <a:p>
            <a:endParaRPr lang="nl-NL" sz="1800" dirty="0">
              <a:solidFill>
                <a:srgbClr val="E46E27"/>
              </a:solidFill>
            </a:endParaRPr>
          </a:p>
          <a:p>
            <a:r>
              <a:rPr lang="nl-NL" sz="1800" dirty="0" smtClean="0">
                <a:solidFill>
                  <a:srgbClr val="E46E27"/>
                </a:solidFill>
              </a:rPr>
              <a:t>Doelen:</a:t>
            </a:r>
          </a:p>
          <a:p>
            <a:pPr lvl="1"/>
            <a:r>
              <a:rPr lang="nl-NL" sz="1800" dirty="0" smtClean="0">
                <a:solidFill>
                  <a:srgbClr val="E46E27"/>
                </a:solidFill>
              </a:rPr>
              <a:t>Kennis van dit onderwerp opfrissen</a:t>
            </a:r>
          </a:p>
          <a:p>
            <a:pPr lvl="1"/>
            <a:r>
              <a:rPr lang="nl-NL" sz="1800" dirty="0" smtClean="0">
                <a:solidFill>
                  <a:srgbClr val="E46E27"/>
                </a:solidFill>
              </a:rPr>
              <a:t>Kennis maken met verschillende didactische benaderingen</a:t>
            </a:r>
          </a:p>
          <a:p>
            <a:pPr lvl="1"/>
            <a:r>
              <a:rPr lang="nl-NL" sz="1800" dirty="0" smtClean="0">
                <a:solidFill>
                  <a:srgbClr val="E46E27"/>
                </a:solidFill>
              </a:rPr>
              <a:t>Werven van nieuwe trainers</a:t>
            </a:r>
          </a:p>
          <a:p>
            <a:pPr lvl="1"/>
            <a:endParaRPr lang="nl-NL" sz="1800" dirty="0">
              <a:solidFill>
                <a:srgbClr val="E46E27"/>
              </a:solidFill>
            </a:endParaRPr>
          </a:p>
          <a:p>
            <a:r>
              <a:rPr lang="nl-NL" sz="1800" dirty="0" smtClean="0">
                <a:solidFill>
                  <a:srgbClr val="E46E27"/>
                </a:solidFill>
              </a:rPr>
              <a:t>Data</a:t>
            </a:r>
          </a:p>
          <a:p>
            <a:pPr marL="0" indent="0">
              <a:buNone/>
            </a:pPr>
            <a:r>
              <a:rPr lang="nl-NL" sz="1800" dirty="0">
                <a:solidFill>
                  <a:srgbClr val="E46E27"/>
                </a:solidFill>
              </a:rPr>
              <a:t> </a:t>
            </a:r>
            <a:r>
              <a:rPr lang="nl-NL" sz="1800" dirty="0" smtClean="0">
                <a:solidFill>
                  <a:srgbClr val="E46E27"/>
                </a:solidFill>
              </a:rPr>
              <a:t>   	Quantum: 21 jan, 30 jan, 12 feb, 4 mrt, 13 mrt</a:t>
            </a:r>
          </a:p>
          <a:p>
            <a:pPr marL="0" indent="0">
              <a:buNone/>
            </a:pPr>
            <a:r>
              <a:rPr lang="nl-NL" sz="1800" dirty="0">
                <a:solidFill>
                  <a:srgbClr val="E46E27"/>
                </a:solidFill>
              </a:rPr>
              <a:t> </a:t>
            </a:r>
            <a:r>
              <a:rPr lang="nl-NL" sz="1800" dirty="0" smtClean="0">
                <a:solidFill>
                  <a:srgbClr val="E46E27"/>
                </a:solidFill>
              </a:rPr>
              <a:t>   	Deeltjes: 13 feb, 28 feb, 14 mrt, 28 mrt, 10 apr, 22 apr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Words>201</Words>
  <Application>Microsoft Office PowerPoint</Application>
  <PresentationFormat>On-screen Show (4:3)</PresentationFormat>
  <Paragraphs>70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Standaardontwerp</vt:lpstr>
      <vt:lpstr>Steunpunt Natuurkunde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Excursies </vt:lpstr>
      <vt:lpstr>Vaste nascholing</vt:lpstr>
      <vt:lpstr>Wie doen er mee?</vt:lpstr>
      <vt:lpstr>Toekomstplannen</vt:lpstr>
      <vt:lpstr>DOT’s</vt:lpstr>
    </vt:vector>
  </TitlesOfParts>
  <Company>A Fact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Voorbeeldpresentatie</dc:title>
  <dc:creator>pieter-jan</dc:creator>
  <cp:lastModifiedBy>Slooten, Onne</cp:lastModifiedBy>
  <cp:revision>53</cp:revision>
  <dcterms:created xsi:type="dcterms:W3CDTF">2008-06-13T15:53:04Z</dcterms:created>
  <dcterms:modified xsi:type="dcterms:W3CDTF">2012-12-13T14:47:46Z</dcterms:modified>
</cp:coreProperties>
</file>